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73" r:id="rId5"/>
    <p:sldId id="259" r:id="rId6"/>
    <p:sldId id="270" r:id="rId7"/>
    <p:sldId id="271" r:id="rId8"/>
    <p:sldId id="280" r:id="rId9"/>
    <p:sldId id="272" r:id="rId10"/>
    <p:sldId id="267" r:id="rId11"/>
    <p:sldId id="268" r:id="rId12"/>
    <p:sldId id="269" r:id="rId13"/>
    <p:sldId id="263" r:id="rId14"/>
    <p:sldId id="274" r:id="rId15"/>
    <p:sldId id="266" r:id="rId16"/>
    <p:sldId id="275" r:id="rId17"/>
    <p:sldId id="276" r:id="rId18"/>
    <p:sldId id="277" r:id="rId19"/>
    <p:sldId id="278" r:id="rId20"/>
    <p:sldId id="27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2" autoAdjust="0"/>
    <p:restoredTop sz="83837" autoAdjust="0"/>
  </p:normalViewPr>
  <p:slideViewPr>
    <p:cSldViewPr snapToGrid="0">
      <p:cViewPr>
        <p:scale>
          <a:sx n="100" d="100"/>
          <a:sy n="100" d="100"/>
        </p:scale>
        <p:origin x="93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media/image1.png>
</file>

<file path=ppt/media/image10.PNG>
</file>

<file path=ppt/media/image11.PNG>
</file>

<file path=ppt/media/image12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A6B148-16B5-4A23-893E-23AE86ADB783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FA2558-0A36-4D48-9210-26DC2443B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973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Getting started</a:t>
            </a:r>
          </a:p>
          <a:p>
            <a:r>
              <a:rPr lang="en-CA" dirty="0" smtClean="0"/>
              <a:t>Refreshments available</a:t>
            </a:r>
          </a:p>
          <a:p>
            <a:r>
              <a:rPr lang="en-CA" dirty="0" smtClean="0"/>
              <a:t>Thank audience</a:t>
            </a:r>
            <a:r>
              <a:rPr lang="en-CA" baseline="0" dirty="0" smtClean="0"/>
              <a:t> for attending, thanks to committee (Dr. </a:t>
            </a:r>
            <a:r>
              <a:rPr lang="en-CA" baseline="0" dirty="0" err="1" smtClean="0"/>
              <a:t>Casbeer</a:t>
            </a:r>
            <a:r>
              <a:rPr lang="en-CA" baseline="0" dirty="0" smtClean="0"/>
              <a:t> for traveling)</a:t>
            </a:r>
          </a:p>
          <a:p>
            <a:endParaRPr lang="en-CA" baseline="0" dirty="0" smtClean="0"/>
          </a:p>
          <a:p>
            <a:r>
              <a:rPr lang="en-CA" baseline="0" dirty="0" smtClean="0"/>
              <a:t>Introduction to fixed wings</a:t>
            </a:r>
          </a:p>
          <a:p>
            <a:r>
              <a:rPr lang="en-CA" baseline="0" dirty="0" smtClean="0"/>
              <a:t>Problem statement /objectives</a:t>
            </a:r>
          </a:p>
          <a:p>
            <a:r>
              <a:rPr lang="en-CA" baseline="0" dirty="0" smtClean="0"/>
              <a:t>Literature review – motivated the problem statement</a:t>
            </a:r>
          </a:p>
          <a:p>
            <a:r>
              <a:rPr lang="en-CA" baseline="0" dirty="0" smtClean="0"/>
              <a:t>Phases</a:t>
            </a:r>
          </a:p>
          <a:p>
            <a:r>
              <a:rPr lang="en-CA" baseline="0" dirty="0" smtClean="0"/>
              <a:t>Timeline</a:t>
            </a:r>
          </a:p>
          <a:p>
            <a:r>
              <a:rPr lang="en-CA" baseline="0" dirty="0" smtClean="0"/>
              <a:t>Questions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7561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baseline="0" dirty="0" smtClean="0"/>
              <a:t>Preliminary investigation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874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9066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General framework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7379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Fixed wing UAVs</a:t>
            </a:r>
            <a:r>
              <a:rPr lang="en-CA" baseline="0" dirty="0" smtClean="0"/>
              <a:t> are a category of robotic aircraft</a:t>
            </a:r>
          </a:p>
          <a:p>
            <a:r>
              <a:rPr lang="en-CA" baseline="0" dirty="0" smtClean="0"/>
              <a:t>Remotely piloted</a:t>
            </a:r>
            <a:r>
              <a:rPr lang="en-US" baseline="0" dirty="0" smtClean="0"/>
              <a:t> with the assistance of an on-board autopilot</a:t>
            </a:r>
          </a:p>
          <a:p>
            <a:r>
              <a:rPr lang="en-CA" baseline="0" dirty="0" smtClean="0"/>
              <a:t>Autopilot maintains vehicle stability</a:t>
            </a:r>
          </a:p>
          <a:p>
            <a:r>
              <a:rPr lang="en-CA" baseline="0" dirty="0" smtClean="0"/>
              <a:t>Carry out mission objectives</a:t>
            </a:r>
            <a:r>
              <a:rPr lang="en-US" baseline="0" dirty="0" smtClean="0"/>
              <a:t> such as following waypoints</a:t>
            </a:r>
            <a:endParaRPr lang="en-CA" baseline="0" dirty="0" smtClean="0"/>
          </a:p>
          <a:p>
            <a:r>
              <a:rPr lang="en-CA" baseline="0" dirty="0" smtClean="0"/>
              <a:t>Waypoints are typically pre-planned before flight at a ground station</a:t>
            </a:r>
          </a:p>
          <a:p>
            <a:r>
              <a:rPr lang="en-CA" baseline="0" dirty="0" smtClean="0"/>
              <a:t>Obstacles such as buildings, mountains, and general no-fly zones may be considered during planning</a:t>
            </a:r>
          </a:p>
          <a:p>
            <a:r>
              <a:rPr lang="en-CA" baseline="0" dirty="0" smtClean="0"/>
              <a:t>During flight, unknown obstacles may be encountered which could require waypoints to be re-planned. </a:t>
            </a:r>
          </a:p>
          <a:p>
            <a:r>
              <a:rPr lang="en-CA" baseline="0" dirty="0" smtClean="0"/>
              <a:t>The  UAV typically communicates with a ground station over radio to plan waypoints which may not always be possible</a:t>
            </a:r>
          </a:p>
          <a:p>
            <a:endParaRPr lang="en-CA" baseline="0" dirty="0" smtClean="0"/>
          </a:p>
          <a:p>
            <a:r>
              <a:rPr lang="en-CA" baseline="0" dirty="0" smtClean="0"/>
              <a:t>A possible solution is to use vector field guidance which combines path following with obstacle avoidance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5205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Problem statement</a:t>
            </a:r>
          </a:p>
          <a:p>
            <a:endParaRPr lang="en-CA" dirty="0" smtClean="0"/>
          </a:p>
          <a:p>
            <a:r>
              <a:rPr lang="en-CA" dirty="0" smtClean="0"/>
              <a:t>Guidance</a:t>
            </a:r>
            <a:r>
              <a:rPr lang="en-CA" baseline="0" dirty="0" smtClean="0"/>
              <a:t> between waypoints produced by an attractive vector field that has both circulation and convergence components</a:t>
            </a:r>
          </a:p>
          <a:p>
            <a:r>
              <a:rPr lang="en-CA" baseline="0" dirty="0" smtClean="0"/>
              <a:t>Obstacle along the path detected after planning can be represented as a repulsive field</a:t>
            </a:r>
          </a:p>
          <a:p>
            <a:r>
              <a:rPr lang="en-CA" baseline="0" dirty="0" smtClean="0"/>
              <a:t>Summing together fields can result in singularities</a:t>
            </a:r>
          </a:p>
          <a:p>
            <a:endParaRPr lang="en-CA" dirty="0" smtClean="0"/>
          </a:p>
          <a:p>
            <a:r>
              <a:rPr lang="en-CA" dirty="0" smtClean="0"/>
              <a:t>This</a:t>
            </a:r>
            <a:r>
              <a:rPr lang="en-CA" baseline="0" dirty="0" smtClean="0"/>
              <a:t> will be achieved by completing three phases. (execution of three phases)</a:t>
            </a:r>
          </a:p>
          <a:p>
            <a:r>
              <a:rPr lang="en-CA" baseline="0" dirty="0" smtClean="0"/>
              <a:t>Phase 1: Description</a:t>
            </a:r>
          </a:p>
          <a:p>
            <a:r>
              <a:rPr lang="en-CA" baseline="0" dirty="0" smtClean="0"/>
              <a:t>Phase 2: Description</a:t>
            </a:r>
          </a:p>
          <a:p>
            <a:r>
              <a:rPr lang="en-CA" baseline="0" dirty="0" smtClean="0"/>
              <a:t>Phase 3: Description</a:t>
            </a:r>
          </a:p>
          <a:p>
            <a:endParaRPr lang="en-CA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380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baseline="0" dirty="0" smtClean="0"/>
          </a:p>
          <a:p>
            <a:r>
              <a:rPr lang="en-CA" baseline="0" dirty="0" smtClean="0"/>
              <a:t>UAVs are a part of a larger system called an Unmanned Aerial System which typically consists of four parts</a:t>
            </a:r>
          </a:p>
          <a:p>
            <a:r>
              <a:rPr lang="en-CA" baseline="0" dirty="0" smtClean="0"/>
              <a:t>The physical aircraft itself which typically can be categorized under one of two categories consisting of fixed wing and rotorcraft</a:t>
            </a:r>
          </a:p>
          <a:p>
            <a:r>
              <a:rPr lang="en-CA" baseline="0" dirty="0" smtClean="0"/>
              <a:t>Fixed wing UAVs typically have a larger payload and can fly long endurance missions compared to rotor craft</a:t>
            </a:r>
          </a:p>
          <a:p>
            <a:r>
              <a:rPr lang="en-CA" baseline="0" dirty="0" smtClean="0"/>
              <a:t>Rotor craft are more maneuverable and do not require a runway or launcher for deployment</a:t>
            </a:r>
          </a:p>
          <a:p>
            <a:r>
              <a:rPr lang="en-CA" baseline="0" dirty="0" smtClean="0"/>
              <a:t>Transmitters are used for direct UAV control and can be used short range</a:t>
            </a:r>
          </a:p>
          <a:p>
            <a:r>
              <a:rPr lang="en-CA" baseline="0" dirty="0" smtClean="0"/>
              <a:t>Radios can be used for long distance communication and for relaying sensor data back to a ground station</a:t>
            </a:r>
          </a:p>
          <a:p>
            <a:r>
              <a:rPr lang="en-CA" baseline="0" dirty="0" smtClean="0"/>
              <a:t>Ground stations are typically a PC equipped with software that sets vehicle parameters, collects data, and plans mission waypoints</a:t>
            </a:r>
          </a:p>
          <a:p>
            <a:r>
              <a:rPr lang="en-CA" baseline="0" dirty="0" smtClean="0"/>
              <a:t>Mission waypoints can be communicated back through the radio and sent to the autopilot which uses GNC systems to fly from waypoint to waypoint</a:t>
            </a:r>
          </a:p>
          <a:p>
            <a:r>
              <a:rPr lang="en-CA" baseline="0" dirty="0" smtClean="0"/>
              <a:t>Navigation consists of measuring the UAV state which is fed to G and C </a:t>
            </a:r>
          </a:p>
          <a:p>
            <a:r>
              <a:rPr lang="en-CA" baseline="0" dirty="0" smtClean="0"/>
              <a:t>Path, or waypoints, are fed to guidance which typically outputs a desired heading to the guidance system which actuates the UAVs controls to transition to the desired state</a:t>
            </a:r>
          </a:p>
          <a:p>
            <a:r>
              <a:rPr lang="en-CA" baseline="0" dirty="0" smtClean="0"/>
              <a:t>Guidance is where vector fields comes in</a:t>
            </a:r>
            <a:endParaRPr lang="en-CA" dirty="0" smtClean="0"/>
          </a:p>
          <a:p>
            <a:pPr marL="171450" indent="-171450">
              <a:buFontTx/>
              <a:buChar char="-"/>
            </a:pPr>
            <a:endParaRPr lang="en-CA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451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 err="1" smtClean="0"/>
              <a:t>Sujit</a:t>
            </a:r>
            <a:r>
              <a:rPr lang="en-CA" baseline="0" dirty="0" smtClean="0"/>
              <a:t> et al presented a comparison between five common heading based guidance techniques (Carrot chasing, NLGL, PLOS, LQR, and Vector Field)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baseline="0" dirty="0" smtClean="0"/>
              <a:t>Guidance must be accurate (low error) and robust (rejects disturbances)</a:t>
            </a:r>
          </a:p>
          <a:p>
            <a:pPr marL="0" indent="0">
              <a:buFontTx/>
              <a:buNone/>
            </a:pPr>
            <a:endParaRPr lang="en-CA" baseline="0" dirty="0" smtClean="0"/>
          </a:p>
          <a:p>
            <a:pPr marL="171450" indent="-171450">
              <a:buFontTx/>
              <a:buChar char="-"/>
            </a:pPr>
            <a:r>
              <a:rPr lang="en-CA" baseline="0" dirty="0" smtClean="0"/>
              <a:t>Guidance methods can fall under either waypoint or path following methods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Monty Carlo simulation of the five guidance techniques involving external wind disturbances determined that the path following vector field method had a low cross track error and was robust to external wind disturbances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Which is important for small fixed wing UAVs since winds can be expected to be 20-30% of the UAVs air speed</a:t>
            </a:r>
          </a:p>
          <a:p>
            <a:pPr marL="171450" indent="-171450">
              <a:buFontTx/>
              <a:buChar char="-"/>
            </a:pPr>
            <a:endParaRPr lang="en-CA" baseline="0" dirty="0" smtClean="0"/>
          </a:p>
          <a:p>
            <a:pPr marL="171450" indent="-171450">
              <a:buFontTx/>
              <a:buChar char="-"/>
            </a:pPr>
            <a:r>
              <a:rPr lang="en-CA" baseline="0" dirty="0" smtClean="0"/>
              <a:t>Nelson et al. demonstrated the construction of a </a:t>
            </a:r>
            <a:r>
              <a:rPr lang="en-CA" baseline="0" dirty="0" err="1" smtClean="0"/>
              <a:t>lyapunov</a:t>
            </a:r>
            <a:r>
              <a:rPr lang="en-CA" baseline="0" dirty="0" smtClean="0"/>
              <a:t> vector field for straight line a circular path primitives, which can be shown in the two figures at the bottom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The robustness of vector field is due to the converging nature of the field followed by circulation. Deviation from the path results in guidance back onto the path.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Nelson combined the use of straight line and circular primitives together to form more complex flight paths, shown in this figure</a:t>
            </a:r>
          </a:p>
          <a:p>
            <a:pPr marL="0" indent="0">
              <a:buFontTx/>
              <a:buNone/>
            </a:pPr>
            <a:r>
              <a:rPr lang="en-CA" baseline="0" dirty="0" smtClean="0"/>
              <a:t>- The difficulty in using path primitives is the transition from one field to another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216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- Griffiths</a:t>
            </a:r>
            <a:r>
              <a:rPr lang="en-CA" baseline="0" dirty="0" smtClean="0"/>
              <a:t> expanded on </a:t>
            </a:r>
            <a:r>
              <a:rPr lang="en-CA" baseline="0" dirty="0" err="1" smtClean="0"/>
              <a:t>Neslon’s</a:t>
            </a:r>
            <a:r>
              <a:rPr lang="en-CA" baseline="0" dirty="0" smtClean="0"/>
              <a:t> method and provided a </a:t>
            </a:r>
            <a:r>
              <a:rPr lang="en-CA" baseline="0" dirty="0" err="1" smtClean="0"/>
              <a:t>lyapunov</a:t>
            </a:r>
            <a:r>
              <a:rPr lang="en-CA" baseline="0" dirty="0" smtClean="0"/>
              <a:t> vector field for an arbitrary path, which is shown in the figure above</a:t>
            </a:r>
          </a:p>
          <a:p>
            <a:endParaRPr lang="en-CA" dirty="0" smtClean="0"/>
          </a:p>
          <a:p>
            <a:pPr marL="171450" indent="-171450">
              <a:buFontTx/>
              <a:buChar char="-"/>
            </a:pPr>
            <a:r>
              <a:rPr lang="en-CA" baseline="0" dirty="0" smtClean="0"/>
              <a:t>For closed paths, such as a loiter, </a:t>
            </a:r>
            <a:r>
              <a:rPr lang="en-CA" baseline="0" dirty="0" err="1" smtClean="0"/>
              <a:t>Frew</a:t>
            </a:r>
            <a:r>
              <a:rPr lang="en-CA" baseline="0" dirty="0" smtClean="0"/>
              <a:t> modified an existing circular field with non-linear coordinate transformation to produce a racetrack and elliptical pattern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Beneficial because fields already proven to converge 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In the later paper, the vector field was used for tracking an uncertain target. The field was modified based on a </a:t>
            </a:r>
            <a:r>
              <a:rPr lang="en-CA" baseline="0" dirty="0" err="1" smtClean="0"/>
              <a:t>kalman</a:t>
            </a:r>
            <a:r>
              <a:rPr lang="en-CA" baseline="0" dirty="0" smtClean="0"/>
              <a:t> filters covariance matrix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989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 smtClean="0"/>
              <a:t>Goncalves</a:t>
            </a:r>
            <a:r>
              <a:rPr lang="en-CA" dirty="0" smtClean="0"/>
              <a:t> et al</a:t>
            </a:r>
            <a:r>
              <a:rPr lang="en-CA" baseline="0" dirty="0" smtClean="0"/>
              <a:t> presented a method for constructing an n-dimensional vector field that is guaranteed to converge and follow both static and time varying paths</a:t>
            </a:r>
          </a:p>
          <a:p>
            <a:r>
              <a:rPr lang="en-CA" baseline="0" dirty="0" smtClean="0"/>
              <a:t>Field circulate and converge at the intersection of (n-1) surfaces defined by implicit functions that must:</a:t>
            </a:r>
          </a:p>
          <a:p>
            <a:pPr marL="228600" indent="-228600">
              <a:buAutoNum type="arabicParenR"/>
            </a:pPr>
            <a:r>
              <a:rPr lang="en-CA" baseline="0" dirty="0" smtClean="0"/>
              <a:t>Have first order partials</a:t>
            </a:r>
          </a:p>
          <a:p>
            <a:pPr marL="228600" indent="-228600">
              <a:buAutoNum type="arabicParenR"/>
            </a:pPr>
            <a:r>
              <a:rPr lang="en-CA" baseline="0" dirty="0" smtClean="0"/>
              <a:t>Bounded second order partial derivatives</a:t>
            </a:r>
          </a:p>
          <a:p>
            <a:pPr marL="228600" indent="-228600">
              <a:buAutoNum type="arabicParenR"/>
            </a:pPr>
            <a:endParaRPr lang="en-CA" baseline="0" dirty="0" smtClean="0"/>
          </a:p>
          <a:p>
            <a:pPr marL="0" indent="0">
              <a:buNone/>
            </a:pPr>
            <a:r>
              <a:rPr lang="en-CA" baseline="0" dirty="0" smtClean="0"/>
              <a:t>A vector field that converges and follows a straight line can be produced by intersecting two planes, shown above</a:t>
            </a:r>
            <a:endParaRPr lang="en-US" baseline="0" dirty="0" smtClean="0"/>
          </a:p>
          <a:p>
            <a:pPr marL="0" indent="0">
              <a:buNone/>
            </a:pPr>
            <a:r>
              <a:rPr lang="en-CA" baseline="0" dirty="0" smtClean="0"/>
              <a:t>And a vector field that converges and follows a circular path can be produced by intersecting a cylinder and a plane</a:t>
            </a:r>
          </a:p>
          <a:p>
            <a:pPr marL="0" indent="0">
              <a:buNone/>
            </a:pPr>
            <a:endParaRPr lang="en-CA" baseline="0" dirty="0" smtClean="0"/>
          </a:p>
          <a:p>
            <a:pPr marL="0" indent="0">
              <a:buNone/>
            </a:pPr>
            <a:r>
              <a:rPr lang="en-CA" baseline="0" dirty="0" smtClean="0"/>
              <a:t>Fields contain three components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Convergence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Circulation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Time varying</a:t>
            </a:r>
          </a:p>
          <a:p>
            <a:pPr marL="0" indent="0">
              <a:buNone/>
            </a:pPr>
            <a:endParaRPr lang="en-CA" baseline="0" dirty="0" smtClean="0"/>
          </a:p>
          <a:p>
            <a:pPr marL="0" indent="0">
              <a:buNone/>
            </a:pPr>
            <a:r>
              <a:rPr lang="en-CA" baseline="0" dirty="0" smtClean="0"/>
              <a:t>Other papers</a:t>
            </a:r>
          </a:p>
          <a:p>
            <a:pPr marL="0" indent="0">
              <a:buNone/>
            </a:pPr>
            <a:endParaRPr lang="en-CA" baseline="0" dirty="0" smtClean="0"/>
          </a:p>
          <a:p>
            <a:pPr marL="0" indent="0">
              <a:buNone/>
            </a:pPr>
            <a:endParaRPr lang="en-CA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144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 smtClean="0"/>
              <a:t>Goncalves</a:t>
            </a:r>
            <a:r>
              <a:rPr lang="en-CA" dirty="0" smtClean="0"/>
              <a:t> et al</a:t>
            </a:r>
            <a:r>
              <a:rPr lang="en-CA" baseline="0" dirty="0" smtClean="0"/>
              <a:t> presented a method for constructing an n-dimensional vector field that is guaranteed to converge and follow both static and time varying paths</a:t>
            </a:r>
          </a:p>
          <a:p>
            <a:r>
              <a:rPr lang="en-CA" baseline="0" dirty="0" smtClean="0"/>
              <a:t>Field circulate and converge at the intersection of (n-1) surfaces defined by implicit functions that must:</a:t>
            </a:r>
          </a:p>
          <a:p>
            <a:pPr marL="228600" indent="-228600">
              <a:buAutoNum type="arabicParenR"/>
            </a:pPr>
            <a:r>
              <a:rPr lang="en-CA" baseline="0" dirty="0" smtClean="0"/>
              <a:t>Have first order partials</a:t>
            </a:r>
          </a:p>
          <a:p>
            <a:pPr marL="228600" indent="-228600">
              <a:buAutoNum type="arabicParenR"/>
            </a:pPr>
            <a:r>
              <a:rPr lang="en-CA" baseline="0" dirty="0" smtClean="0"/>
              <a:t>Bounded second order partial derivatives</a:t>
            </a:r>
          </a:p>
          <a:p>
            <a:pPr marL="228600" indent="-228600">
              <a:buAutoNum type="arabicParenR"/>
            </a:pPr>
            <a:endParaRPr lang="en-CA" baseline="0" dirty="0" smtClean="0"/>
          </a:p>
          <a:p>
            <a:pPr marL="0" indent="0">
              <a:buNone/>
            </a:pPr>
            <a:r>
              <a:rPr lang="en-CA" baseline="0" dirty="0" smtClean="0"/>
              <a:t>A vector field that converges and follows a straight line can be produced by intersecting two planes, shown above</a:t>
            </a:r>
            <a:endParaRPr lang="en-US" baseline="0" dirty="0" smtClean="0"/>
          </a:p>
          <a:p>
            <a:pPr marL="0" indent="0">
              <a:buNone/>
            </a:pPr>
            <a:r>
              <a:rPr lang="en-CA" baseline="0" dirty="0" smtClean="0"/>
              <a:t>And a vector field that converges and follows a circular path can be produced by intersecting a cylinder and a plane</a:t>
            </a:r>
          </a:p>
          <a:p>
            <a:pPr marL="0" indent="0">
              <a:buNone/>
            </a:pPr>
            <a:endParaRPr lang="en-CA" baseline="0" dirty="0" smtClean="0"/>
          </a:p>
          <a:p>
            <a:pPr marL="0" indent="0">
              <a:buNone/>
            </a:pPr>
            <a:r>
              <a:rPr lang="en-CA" baseline="0" dirty="0" smtClean="0"/>
              <a:t>Fields contain three components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Convergence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Circulation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Time varying</a:t>
            </a:r>
          </a:p>
          <a:p>
            <a:pPr marL="0" indent="0">
              <a:buNone/>
            </a:pPr>
            <a:endParaRPr lang="en-CA" baseline="0" dirty="0" smtClean="0"/>
          </a:p>
          <a:p>
            <a:pPr marL="0" indent="0">
              <a:buNone/>
            </a:pPr>
            <a:r>
              <a:rPr lang="en-CA" baseline="0" dirty="0" smtClean="0"/>
              <a:t>Other papers</a:t>
            </a:r>
          </a:p>
          <a:p>
            <a:pPr marL="0" indent="0">
              <a:buNone/>
            </a:pPr>
            <a:endParaRPr lang="en-CA" baseline="0" dirty="0" smtClean="0"/>
          </a:p>
          <a:p>
            <a:pPr marL="0" indent="0">
              <a:buNone/>
            </a:pPr>
            <a:endParaRPr lang="en-CA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868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Wilhelm</a:t>
            </a:r>
            <a:r>
              <a:rPr lang="en-CA" baseline="0" dirty="0" smtClean="0"/>
              <a:t> et al. attached a circular gradient vector field to a moving ground target resulting in a low tracking error loiter</a:t>
            </a:r>
          </a:p>
          <a:p>
            <a:r>
              <a:rPr lang="en-CA" baseline="0" dirty="0" smtClean="0"/>
              <a:t>In comparison to </a:t>
            </a:r>
            <a:r>
              <a:rPr lang="en-CA" baseline="0" dirty="0" err="1" smtClean="0"/>
              <a:t>lyapunov</a:t>
            </a:r>
            <a:r>
              <a:rPr lang="en-CA" baseline="0" dirty="0" smtClean="0"/>
              <a:t> vector fields by [NAME]</a:t>
            </a:r>
          </a:p>
          <a:p>
            <a:r>
              <a:rPr lang="en-CA" baseline="0" dirty="0" smtClean="0"/>
              <a:t>Obstacles were added to the simulation by placing a vector field with a negative convergence near the vehicles path</a:t>
            </a:r>
          </a:p>
          <a:p>
            <a:r>
              <a:rPr lang="en-CA" baseline="0" dirty="0" smtClean="0"/>
              <a:t>Summing together attractive loiter field and obstacle field produced a heading guidance which loitered the vehicle while avoiding obstacles</a:t>
            </a:r>
          </a:p>
          <a:p>
            <a:r>
              <a:rPr lang="en-CA" baseline="0" dirty="0" smtClean="0"/>
              <a:t>Obstacle fields only considered repulsive vectors and had zero circulation. </a:t>
            </a:r>
          </a:p>
          <a:p>
            <a:r>
              <a:rPr lang="en-CA" baseline="0" dirty="0" smtClean="0"/>
              <a:t>Summing vector fields could produce singularities where guidance vanishes (or singularity)</a:t>
            </a:r>
          </a:p>
          <a:p>
            <a:endParaRPr lang="en-CA" baseline="0" dirty="0" smtClean="0"/>
          </a:p>
          <a:p>
            <a:r>
              <a:rPr lang="en-CA" baseline="0" dirty="0" smtClean="0"/>
              <a:t>Discuss the three phases: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723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928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436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149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223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161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748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28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277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858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044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7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9DF2AD-9A73-4106-85FD-00A9E5942C9C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084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5.png"/><Relationship Id="rId5" Type="http://schemas.openxmlformats.org/officeDocument/2006/relationships/image" Target="../media/image13.emf"/><Relationship Id="rId10" Type="http://schemas.openxmlformats.org/officeDocument/2006/relationships/image" Target="../media/image17.PNG"/><Relationship Id="rId4" Type="http://schemas.openxmlformats.org/officeDocument/2006/relationships/oleObject" Target="../embeddings/oleObject1.bin"/><Relationship Id="rId9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7565" y="1122363"/>
            <a:ext cx="11965577" cy="2387600"/>
          </a:xfrm>
        </p:spPr>
        <p:txBody>
          <a:bodyPr>
            <a:normAutofit fontScale="90000"/>
          </a:bodyPr>
          <a:lstStyle/>
          <a:p>
            <a:r>
              <a:rPr lang="en-CA" dirty="0" smtClean="0"/>
              <a:t>A Proposal for a Parameterized Circulating Vector Field Guidance for Fixed Wing Unmanned Aerial Vehicles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" y="4907756"/>
            <a:ext cx="9953469" cy="165576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Presented by: Garrett Clem</a:t>
            </a:r>
          </a:p>
          <a:p>
            <a:pPr algn="l"/>
            <a:r>
              <a:rPr lang="en-US" dirty="0"/>
              <a:t>Advisor: Jay Wilhelm</a:t>
            </a:r>
          </a:p>
          <a:p>
            <a:pPr algn="l"/>
            <a:r>
              <a:rPr lang="en-US" dirty="0"/>
              <a:t>Committee: Dr. Bob Williams, Dr. David </a:t>
            </a:r>
            <a:r>
              <a:rPr lang="en-US" dirty="0" err="1"/>
              <a:t>Casbeer</a:t>
            </a:r>
            <a:r>
              <a:rPr lang="en-US" dirty="0"/>
              <a:t>, Dr. Maarten </a:t>
            </a:r>
            <a:r>
              <a:rPr lang="en-US" dirty="0" err="1"/>
              <a:t>Uijt</a:t>
            </a:r>
            <a:r>
              <a:rPr lang="en-US" dirty="0"/>
              <a:t> de Haag</a:t>
            </a:r>
          </a:p>
        </p:txBody>
      </p:sp>
    </p:spTree>
    <p:extLst>
      <p:ext uri="{BB962C8B-B14F-4D97-AF65-F5344CB8AC3E}">
        <p14:creationId xmlns:p14="http://schemas.microsoft.com/office/powerpoint/2010/main" val="3977586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1 Overview: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4626" y="1825455"/>
            <a:ext cx="267443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Goal: 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Objective: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CA" sz="2400" dirty="0" smtClean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Tasks: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1537946" y="1719201"/>
            <a:ext cx="6009213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/>
              <a:t>Demonstrate zero guidance resulting from summing attractive and repulsive GVF </a:t>
            </a:r>
            <a:endParaRPr lang="en-US" sz="2400" dirty="0"/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4757857" y="3214685"/>
            <a:ext cx="5107259" cy="1089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7" name="Rectangle 6"/>
          <p:cNvSpPr/>
          <p:nvPr/>
        </p:nvSpPr>
        <p:spPr>
          <a:xfrm>
            <a:off x="1537946" y="2939879"/>
            <a:ext cx="5724399" cy="108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2400" dirty="0">
                <a:solidFill>
                  <a:prstClr val="black"/>
                </a:solidFill>
              </a:rPr>
              <a:t>Identify specific set of conditions that yields guidance singularity when summing attractive and repulsive GVFs</a:t>
            </a:r>
          </a:p>
        </p:txBody>
      </p:sp>
      <p:sp>
        <p:nvSpPr>
          <p:cNvPr id="8" name="Rectangle 7"/>
          <p:cNvSpPr/>
          <p:nvPr/>
        </p:nvSpPr>
        <p:spPr>
          <a:xfrm>
            <a:off x="1361843" y="4773191"/>
            <a:ext cx="5818446" cy="1678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</a:rPr>
              <a:t>Build GVF simulation environment</a:t>
            </a:r>
          </a:p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</a:rPr>
              <a:t>Evaluate scenarios where singularities are expected</a:t>
            </a:r>
          </a:p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 smtClean="0">
                <a:solidFill>
                  <a:prstClr val="black"/>
                </a:solidFill>
              </a:rPr>
              <a:t>Characterize location </a:t>
            </a:r>
            <a:r>
              <a:rPr lang="en-US" sz="2400" dirty="0">
                <a:solidFill>
                  <a:prstClr val="black"/>
                </a:solidFill>
              </a:rPr>
              <a:t>of singularities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07" t="5123" r="13368"/>
          <a:stretch/>
        </p:blipFill>
        <p:spPr>
          <a:xfrm>
            <a:off x="8850929" y="584392"/>
            <a:ext cx="3341071" cy="31562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0" t="5798" r="667" b="-750"/>
          <a:stretch/>
        </p:blipFill>
        <p:spPr>
          <a:xfrm>
            <a:off x="7650483" y="3661129"/>
            <a:ext cx="4207388" cy="309514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038461" y="6431804"/>
            <a:ext cx="5289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VF magnitude for circular obstacle on straight path</a:t>
            </a:r>
            <a:endParaRPr lang="en-US" i="1" dirty="0"/>
          </a:p>
        </p:txBody>
      </p:sp>
      <p:sp>
        <p:nvSpPr>
          <p:cNvPr id="13" name="Oval 12"/>
          <p:cNvSpPr/>
          <p:nvPr/>
        </p:nvSpPr>
        <p:spPr>
          <a:xfrm rot="799006">
            <a:off x="9620250" y="4665534"/>
            <a:ext cx="404527" cy="67658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>
            <a:stCxn id="3" idx="3"/>
          </p:cNvCxnSpPr>
          <p:nvPr/>
        </p:nvCxnSpPr>
        <p:spPr>
          <a:xfrm flipH="1">
            <a:off x="9900434" y="2109840"/>
            <a:ext cx="515259" cy="2524227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279895" y="1636232"/>
            <a:ext cx="67449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 smtClean="0"/>
              <a:t>Path</a:t>
            </a:r>
            <a:endParaRPr lang="en-US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9260391" y="2012271"/>
            <a:ext cx="2728451" cy="1465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10382215" y="1914718"/>
            <a:ext cx="228600" cy="2286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9228994" y="338807"/>
            <a:ext cx="3325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Total vector field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576407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2 Overview 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813255"/>
            <a:ext cx="267443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Goal: 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Objective: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Tasks: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1599194" y="1690688"/>
            <a:ext cx="6045790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/>
              <a:t>Demonstrate GVF </a:t>
            </a:r>
            <a:r>
              <a:rPr lang="en-US" sz="2400" dirty="0"/>
              <a:t>weighting functions </a:t>
            </a:r>
            <a:r>
              <a:rPr lang="en-US" sz="2400" dirty="0" smtClean="0"/>
              <a:t>that </a:t>
            </a:r>
            <a:r>
              <a:rPr lang="en-US" sz="2400" dirty="0"/>
              <a:t>influence obstacle avoidance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4757857" y="3214685"/>
            <a:ext cx="5107259" cy="1089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7" name="Rectangle 6"/>
          <p:cNvSpPr/>
          <p:nvPr/>
        </p:nvSpPr>
        <p:spPr>
          <a:xfrm>
            <a:off x="1605169" y="3016251"/>
            <a:ext cx="5799972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2400" dirty="0">
                <a:solidFill>
                  <a:prstClr val="black"/>
                </a:solidFill>
              </a:rPr>
              <a:t>Investigate weighting functions dependent on UAV state </a:t>
            </a:r>
          </a:p>
        </p:txBody>
      </p:sp>
      <p:sp>
        <p:nvSpPr>
          <p:cNvPr id="8" name="Rectangle 7"/>
          <p:cNvSpPr/>
          <p:nvPr/>
        </p:nvSpPr>
        <p:spPr>
          <a:xfrm>
            <a:off x="1498833" y="4647148"/>
            <a:ext cx="6041219" cy="18825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</a:rPr>
              <a:t>Formulate circulation and convergence weights as functions of UAV state</a:t>
            </a:r>
          </a:p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</a:rPr>
              <a:t>Determine combination of GVF weights that produces optimal guidance in simulation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5730" y="3960734"/>
            <a:ext cx="4422809" cy="23274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0052" y="808309"/>
            <a:ext cx="4560358" cy="240637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644985" y="3150790"/>
            <a:ext cx="4547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Straight line vector field with circular obstacle, no circulation</a:t>
            </a:r>
            <a:endParaRPr lang="en-US" i="1" dirty="0"/>
          </a:p>
        </p:txBody>
      </p:sp>
      <p:sp>
        <p:nvSpPr>
          <p:cNvPr id="12" name="TextBox 11"/>
          <p:cNvSpPr txBox="1"/>
          <p:nvPr/>
        </p:nvSpPr>
        <p:spPr>
          <a:xfrm>
            <a:off x="7591608" y="6211669"/>
            <a:ext cx="4547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Straight line vector field with circular obstacle with circulation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419705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3 Overview 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8672" y="1797720"/>
            <a:ext cx="267443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Goal: 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Objective: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CA" sz="2400" dirty="0" smtClean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Tasks: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1779710" y="1644319"/>
            <a:ext cx="4193287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Demonstrate GVF obstacle </a:t>
            </a:r>
            <a:r>
              <a:rPr lang="en-US" sz="2000" dirty="0"/>
              <a:t>avoidance</a:t>
            </a:r>
            <a:r>
              <a:rPr lang="en-US" sz="2400" dirty="0"/>
              <a:t> with </a:t>
            </a:r>
            <a:r>
              <a:rPr lang="en-US" sz="2400" dirty="0" smtClean="0"/>
              <a:t>mobile robot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 </a:t>
            </a:r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4757857" y="3214685"/>
            <a:ext cx="5107259" cy="1089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7" name="Rectangle 6"/>
          <p:cNvSpPr/>
          <p:nvPr/>
        </p:nvSpPr>
        <p:spPr>
          <a:xfrm>
            <a:off x="1719839" y="2969882"/>
            <a:ext cx="4028215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2400" dirty="0">
                <a:solidFill>
                  <a:prstClr val="black"/>
                </a:solidFill>
              </a:rPr>
              <a:t>Validate modified GVF guidance on mobile robot platform simulating fixed wing constraints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11351" y="4803048"/>
            <a:ext cx="4056024" cy="17338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000" dirty="0">
                <a:solidFill>
                  <a:prstClr val="black"/>
                </a:solidFill>
              </a:rPr>
              <a:t>Build differential drive robot</a:t>
            </a:r>
          </a:p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000" dirty="0">
                <a:solidFill>
                  <a:prstClr val="black"/>
                </a:solidFill>
              </a:rPr>
              <a:t>Program robotic framework to take guidance commands</a:t>
            </a:r>
          </a:p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000" dirty="0">
                <a:solidFill>
                  <a:prstClr val="black"/>
                </a:solidFill>
              </a:rPr>
              <a:t>Repeat experiments performed in phase 2 on ground robot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0636" y="3898290"/>
            <a:ext cx="2528002" cy="247494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558426">
            <a:off x="5632546" y="4659793"/>
            <a:ext cx="1832651" cy="1720080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5667375" y="2131045"/>
            <a:ext cx="1640435" cy="7761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dirty="0" smtClean="0"/>
              <a:t>VICON Tracker</a:t>
            </a:r>
            <a:br>
              <a:rPr lang="en-CA" sz="1600" dirty="0" smtClean="0"/>
            </a:br>
            <a:r>
              <a:rPr lang="en-CA" sz="1600" dirty="0" smtClean="0"/>
              <a:t>(PC)</a:t>
            </a:r>
          </a:p>
          <a:p>
            <a:pPr algn="ctr"/>
            <a:endParaRPr lang="en-CA" dirty="0"/>
          </a:p>
        </p:txBody>
      </p:sp>
      <p:pic>
        <p:nvPicPr>
          <p:cNvPr id="4098" name="Picture 2" descr="https://upload.wikimedia.org/wikipedia/commons/2/21/Matlab_Logo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0364" y="81889"/>
            <a:ext cx="1659472" cy="1491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Arrow Connector 11"/>
          <p:cNvCxnSpPr>
            <a:endCxn id="10" idx="2"/>
          </p:cNvCxnSpPr>
          <p:nvPr/>
        </p:nvCxnSpPr>
        <p:spPr>
          <a:xfrm flipH="1" flipV="1">
            <a:off x="6487593" y="2907159"/>
            <a:ext cx="10208" cy="207441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9726469" y="104576"/>
            <a:ext cx="26374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MATLAB</a:t>
            </a:r>
          </a:p>
          <a:p>
            <a:r>
              <a:rPr lang="en-CA" dirty="0" smtClean="0"/>
              <a:t>Post process guidance performance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5667375" y="6345510"/>
            <a:ext cx="2637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8 VICON Cameras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8873672" y="6334780"/>
            <a:ext cx="35195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 smtClean="0"/>
              <a:t>Differential drive robot encountering an obstacle</a:t>
            </a:r>
            <a:endParaRPr 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10069827" y="3026887"/>
            <a:ext cx="1950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State </a:t>
            </a:r>
            <a:r>
              <a:rPr lang="en-CA" dirty="0" smtClean="0"/>
              <a:t>and obstacle</a:t>
            </a:r>
          </a:p>
          <a:p>
            <a:r>
              <a:rPr lang="en-CA" dirty="0" smtClean="0"/>
              <a:t>information</a:t>
            </a:r>
            <a:endParaRPr lang="en-US" dirty="0"/>
          </a:p>
        </p:txBody>
      </p:sp>
      <p:sp>
        <p:nvSpPr>
          <p:cNvPr id="22" name="Rounded Rectangle 21"/>
          <p:cNvSpPr/>
          <p:nvPr/>
        </p:nvSpPr>
        <p:spPr>
          <a:xfrm>
            <a:off x="8595376" y="2118035"/>
            <a:ext cx="2188920" cy="7761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 smtClean="0"/>
              <a:t>Process Monitor</a:t>
            </a:r>
          </a:p>
          <a:p>
            <a:pPr algn="ctr"/>
            <a:r>
              <a:rPr lang="en-CA" dirty="0" smtClean="0"/>
              <a:t>(PC, python)</a:t>
            </a:r>
            <a:endParaRPr lang="en-CA" dirty="0"/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10069827" y="2894149"/>
            <a:ext cx="0" cy="190889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9535789" y="2878332"/>
            <a:ext cx="0" cy="16459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0" idx="3"/>
            <a:endCxn id="22" idx="1"/>
          </p:cNvCxnSpPr>
          <p:nvPr/>
        </p:nvCxnSpPr>
        <p:spPr>
          <a:xfrm flipV="1">
            <a:off x="7307810" y="2506092"/>
            <a:ext cx="1287566" cy="1301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451798" y="2020001"/>
            <a:ext cx="925930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dirty="0" smtClean="0"/>
              <a:t>Data</a:t>
            </a:r>
          </a:p>
          <a:p>
            <a:pPr algn="ctr">
              <a:lnSpc>
                <a:spcPct val="150000"/>
              </a:lnSpc>
            </a:pPr>
            <a:r>
              <a:rPr lang="en-CA" dirty="0" smtClean="0"/>
              <a:t>stream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595655" y="2980618"/>
            <a:ext cx="19507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dirty="0" smtClean="0"/>
              <a:t>Guidance</a:t>
            </a:r>
          </a:p>
          <a:p>
            <a:pPr algn="r"/>
            <a:r>
              <a:rPr lang="en-CA" dirty="0" smtClean="0"/>
              <a:t>Control</a:t>
            </a:r>
          </a:p>
          <a:p>
            <a:pPr algn="r"/>
            <a:r>
              <a:rPr lang="en-CA" dirty="0" smtClean="0"/>
              <a:t>log</a:t>
            </a:r>
            <a:endParaRPr lang="en-US" dirty="0"/>
          </a:p>
        </p:txBody>
      </p:sp>
      <p:cxnSp>
        <p:nvCxnSpPr>
          <p:cNvPr id="45" name="Straight Arrow Connector 44"/>
          <p:cNvCxnSpPr/>
          <p:nvPr/>
        </p:nvCxnSpPr>
        <p:spPr>
          <a:xfrm flipV="1">
            <a:off x="9689836" y="1485900"/>
            <a:ext cx="0" cy="63213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8774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672" y="1810258"/>
            <a:ext cx="1886712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Phase 1: </a:t>
            </a:r>
          </a:p>
          <a:p>
            <a:endParaRPr lang="en-US" dirty="0"/>
          </a:p>
          <a:p>
            <a:pPr marL="0" indent="0">
              <a:buNone/>
            </a:pPr>
            <a:endParaRPr lang="en-CA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Phase 2: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Phase 3: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4BCB38-D028-48DC-80C1-6456E399645F}"/>
              </a:ext>
            </a:extLst>
          </p:cNvPr>
          <p:cNvSpPr txBox="1">
            <a:spLocks/>
          </p:cNvSpPr>
          <p:nvPr/>
        </p:nvSpPr>
        <p:spPr>
          <a:xfrm>
            <a:off x="1811461" y="1810257"/>
            <a:ext cx="5878493" cy="46355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/>
              <a:t>Identified </a:t>
            </a:r>
            <a:r>
              <a:rPr lang="en-US" sz="2400" dirty="0"/>
              <a:t>location and conditions that cause vector  field singularities</a:t>
            </a:r>
          </a:p>
          <a:p>
            <a:pPr marL="0" indent="0">
              <a:buNone/>
            </a:pPr>
            <a:endParaRPr lang="en-CA" sz="2400" dirty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GVF </a:t>
            </a:r>
            <a:r>
              <a:rPr lang="en-US" sz="2400" dirty="0"/>
              <a:t>weighted functions provide an improved performance over un-modified GVF guidance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Simulation and experimental </a:t>
            </a:r>
            <a:r>
              <a:rPr lang="en-US" sz="2400" dirty="0" smtClean="0"/>
              <a:t>results of modified GVF  </a:t>
            </a:r>
            <a:r>
              <a:rPr lang="en-US" sz="2400" dirty="0"/>
              <a:t>are comparable and </a:t>
            </a:r>
            <a:r>
              <a:rPr lang="en-US" sz="2400" dirty="0" smtClean="0"/>
              <a:t>operates </a:t>
            </a:r>
            <a:r>
              <a:rPr lang="en-US" sz="2400" dirty="0"/>
              <a:t>in real time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07" t="5123" r="13368"/>
          <a:stretch/>
        </p:blipFill>
        <p:spPr>
          <a:xfrm>
            <a:off x="8462922" y="406895"/>
            <a:ext cx="3184436" cy="3008232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9627920" y="1308263"/>
            <a:ext cx="854439" cy="88442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10055139" y="153304"/>
            <a:ext cx="2057887" cy="8746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 smtClean="0"/>
              <a:t>Singularity / Null Guidance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10111977" y="946979"/>
            <a:ext cx="1023946" cy="74370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7149" y="3695484"/>
            <a:ext cx="4466019" cy="231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25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Timeline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37" y="2009617"/>
            <a:ext cx="12111033" cy="273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081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sz="7200" dirty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553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Photo 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3749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6301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Appendix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Vector field loitering video</a:t>
            </a:r>
          </a:p>
          <a:p>
            <a:r>
              <a:rPr lang="en-CA" dirty="0" smtClean="0"/>
              <a:t>UAV states</a:t>
            </a:r>
          </a:p>
          <a:p>
            <a:pPr lvl="1"/>
            <a:r>
              <a:rPr lang="en-CA" dirty="0" smtClean="0"/>
              <a:t>Position, velocity</a:t>
            </a:r>
          </a:p>
          <a:p>
            <a:pPr lvl="1"/>
            <a:r>
              <a:rPr lang="en-CA" dirty="0" smtClean="0"/>
              <a:t>LOS, LOS rate</a:t>
            </a:r>
          </a:p>
          <a:p>
            <a:pPr lvl="1"/>
            <a:r>
              <a:rPr lang="en-CA" dirty="0" smtClean="0"/>
              <a:t>Range</a:t>
            </a:r>
          </a:p>
          <a:p>
            <a:pPr lvl="1"/>
            <a:r>
              <a:rPr lang="en-CA" dirty="0" smtClean="0"/>
              <a:t>Closing rate</a:t>
            </a:r>
          </a:p>
          <a:p>
            <a:pPr lvl="1"/>
            <a:r>
              <a:rPr lang="en-CA" dirty="0" smtClean="0"/>
              <a:t>How each is expecting to change field</a:t>
            </a:r>
          </a:p>
          <a:p>
            <a:r>
              <a:rPr lang="en-CA" dirty="0" smtClean="0"/>
              <a:t>Equations</a:t>
            </a:r>
          </a:p>
          <a:p>
            <a:endParaRPr lang="en-CA" dirty="0" smtClean="0"/>
          </a:p>
        </p:txBody>
      </p:sp>
    </p:spTree>
    <p:extLst>
      <p:ext uri="{BB962C8B-B14F-4D97-AF65-F5344CB8AC3E}">
        <p14:creationId xmlns:p14="http://schemas.microsoft.com/office/powerpoint/2010/main" val="40525287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Appendix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Differential drive robot</a:t>
            </a:r>
          </a:p>
          <a:p>
            <a:r>
              <a:rPr lang="en-CA" dirty="0" smtClean="0"/>
              <a:t>Controller</a:t>
            </a:r>
            <a:endParaRPr lang="en-US" dirty="0" smtClean="0"/>
          </a:p>
          <a:p>
            <a:r>
              <a:rPr lang="en-CA" dirty="0" smtClean="0"/>
              <a:t>How does DDR use guidance</a:t>
            </a:r>
          </a:p>
          <a:p>
            <a:pPr lvl="1"/>
            <a:r>
              <a:rPr lang="en-CA" dirty="0" smtClean="0"/>
              <a:t>Carrot chasing</a:t>
            </a:r>
          </a:p>
          <a:p>
            <a:r>
              <a:rPr lang="en-CA" dirty="0" err="1" smtClean="0"/>
              <a:t>Dubins</a:t>
            </a:r>
            <a:r>
              <a:rPr lang="en-CA" dirty="0" smtClean="0"/>
              <a:t> turn rate constraints</a:t>
            </a:r>
          </a:p>
          <a:p>
            <a:pPr lvl="1"/>
            <a:r>
              <a:rPr lang="en-CA" dirty="0" smtClean="0"/>
              <a:t>How are the turn rate constraints applied (guidance, controller side)</a:t>
            </a:r>
          </a:p>
          <a:p>
            <a:r>
              <a:rPr lang="en-CA" dirty="0" smtClean="0"/>
              <a:t>How have others emulated fixed wing on UAVs</a:t>
            </a:r>
          </a:p>
          <a:p>
            <a:r>
              <a:rPr lang="en-CA" dirty="0" smtClean="0"/>
              <a:t>Why does the proposed method work</a:t>
            </a:r>
          </a:p>
        </p:txBody>
      </p:sp>
    </p:spTree>
    <p:extLst>
      <p:ext uri="{BB962C8B-B14F-4D97-AF65-F5344CB8AC3E}">
        <p14:creationId xmlns:p14="http://schemas.microsoft.com/office/powerpoint/2010/main" val="4283970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6034" y="1501985"/>
            <a:ext cx="5454146" cy="5108131"/>
          </a:xfrm>
        </p:spPr>
        <p:txBody>
          <a:bodyPr>
            <a:normAutofit/>
          </a:bodyPr>
          <a:lstStyle/>
          <a:p>
            <a:r>
              <a:rPr lang="en-US" dirty="0"/>
              <a:t>Fixed Wing Unmanned Aerial Vehicles (UAVs)</a:t>
            </a:r>
          </a:p>
          <a:p>
            <a:pPr lvl="1"/>
            <a:r>
              <a:rPr lang="en-US" dirty="0"/>
              <a:t>Remotely piloted</a:t>
            </a:r>
          </a:p>
          <a:p>
            <a:pPr lvl="1"/>
            <a:r>
              <a:rPr lang="en-US" dirty="0"/>
              <a:t>On-board flight controller</a:t>
            </a:r>
          </a:p>
          <a:p>
            <a:pPr lvl="2"/>
            <a:r>
              <a:rPr lang="en-US" dirty="0"/>
              <a:t>Maintain stability</a:t>
            </a:r>
          </a:p>
          <a:p>
            <a:pPr lvl="2"/>
            <a:r>
              <a:rPr lang="en-US" dirty="0"/>
              <a:t>Carry out mission </a:t>
            </a:r>
            <a:r>
              <a:rPr lang="en-US" dirty="0" smtClean="0"/>
              <a:t>objectives</a:t>
            </a:r>
          </a:p>
          <a:p>
            <a:pPr lvl="2"/>
            <a:r>
              <a:rPr lang="en-CA" dirty="0" smtClean="0"/>
              <a:t>Follow waypoints or ground track</a:t>
            </a:r>
            <a:endParaRPr lang="en-US" dirty="0"/>
          </a:p>
          <a:p>
            <a:r>
              <a:rPr lang="en-US" dirty="0"/>
              <a:t>Waypoint navigation</a:t>
            </a:r>
          </a:p>
          <a:p>
            <a:pPr lvl="1"/>
            <a:r>
              <a:rPr lang="en-US" dirty="0"/>
              <a:t>Typically pre-planned at ground station</a:t>
            </a:r>
          </a:p>
          <a:p>
            <a:pPr lvl="1"/>
            <a:r>
              <a:rPr lang="en-US" dirty="0"/>
              <a:t>May consider known obstacles</a:t>
            </a:r>
          </a:p>
          <a:p>
            <a:pPr lvl="1"/>
            <a:r>
              <a:rPr lang="en-US" dirty="0" smtClean="0"/>
              <a:t>Unknown </a:t>
            </a:r>
            <a:r>
              <a:rPr lang="en-US" dirty="0"/>
              <a:t>obstacles may require waypoint </a:t>
            </a:r>
            <a:r>
              <a:rPr lang="en-US" dirty="0" smtClean="0"/>
              <a:t>re-planning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84869"/>
            <a:ext cx="5489359" cy="30651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6" t="25143" r="25482"/>
          <a:stretch/>
        </p:blipFill>
        <p:spPr>
          <a:xfrm>
            <a:off x="5845232" y="3909543"/>
            <a:ext cx="2754920" cy="226502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465" y="3907040"/>
            <a:ext cx="3471535" cy="251590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08429" y="3349993"/>
            <a:ext cx="5183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 </a:t>
            </a:r>
            <a:r>
              <a:rPr lang="en-US" i="1" dirty="0" smtClean="0"/>
              <a:t>Sequential pre-planned waypoints</a:t>
            </a:r>
            <a:endParaRPr lang="en-US" i="1" dirty="0"/>
          </a:p>
        </p:txBody>
      </p:sp>
      <p:sp>
        <p:nvSpPr>
          <p:cNvPr id="11" name="TextBox 10"/>
          <p:cNvSpPr txBox="1"/>
          <p:nvPr/>
        </p:nvSpPr>
        <p:spPr>
          <a:xfrm>
            <a:off x="5654042" y="6149976"/>
            <a:ext cx="3102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 </a:t>
            </a:r>
            <a:r>
              <a:rPr lang="en-US" i="1" dirty="0" smtClean="0"/>
              <a:t>Hand-launched fixed wing UAV</a:t>
            </a:r>
            <a:endParaRPr lang="en-US" i="1" dirty="0"/>
          </a:p>
        </p:txBody>
      </p:sp>
      <p:sp>
        <p:nvSpPr>
          <p:cNvPr id="12" name="TextBox 11"/>
          <p:cNvSpPr txBox="1"/>
          <p:nvPr/>
        </p:nvSpPr>
        <p:spPr>
          <a:xfrm>
            <a:off x="8904952" y="6196142"/>
            <a:ext cx="3287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Gradient vector field [ </a:t>
            </a:r>
            <a:r>
              <a:rPr lang="en-CA" i="1" dirty="0" err="1" smtClean="0"/>
              <a:t>Goncalves</a:t>
            </a:r>
            <a:r>
              <a:rPr lang="en-CA" i="1" dirty="0" smtClean="0"/>
              <a:t>, 2010]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731314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Weight function plot</a:t>
            </a:r>
          </a:p>
          <a:p>
            <a:pPr lvl="1"/>
            <a:r>
              <a:rPr lang="en-CA" dirty="0" smtClean="0"/>
              <a:t>Can not avoid two fields from being equal strength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18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and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523" y="1690688"/>
            <a:ext cx="8459353" cy="4838944"/>
          </a:xfrm>
        </p:spPr>
        <p:txBody>
          <a:bodyPr>
            <a:normAutofit lnSpcReduction="10000"/>
          </a:bodyPr>
          <a:lstStyle/>
          <a:p>
            <a:r>
              <a:rPr lang="en-US" b="1" u="sng" dirty="0"/>
              <a:t>Problem </a:t>
            </a:r>
            <a:r>
              <a:rPr lang="en-US" b="1" u="sng" dirty="0" smtClean="0"/>
              <a:t>Statement:</a:t>
            </a:r>
            <a:r>
              <a:rPr lang="en-US" dirty="0"/>
              <a:t> </a:t>
            </a:r>
            <a:r>
              <a:rPr lang="en-US" dirty="0" smtClean="0"/>
              <a:t>Utilize vector field guidance to enable  optimal obstacle avoidance without re-planning waypoints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Phase 1:  </a:t>
            </a:r>
            <a:r>
              <a:rPr lang="en-US" dirty="0">
                <a:solidFill>
                  <a:prstClr val="black"/>
                </a:solidFill>
              </a:rPr>
              <a:t>Identify specific set of conditions that </a:t>
            </a:r>
            <a:r>
              <a:rPr lang="en-US" dirty="0" smtClean="0">
                <a:solidFill>
                  <a:prstClr val="black"/>
                </a:solidFill>
              </a:rPr>
              <a:t>yield guidance </a:t>
            </a:r>
            <a:r>
              <a:rPr lang="en-US" dirty="0">
                <a:solidFill>
                  <a:prstClr val="black"/>
                </a:solidFill>
              </a:rPr>
              <a:t>singularity when </a:t>
            </a:r>
            <a:r>
              <a:rPr lang="en-US" dirty="0" smtClean="0">
                <a:solidFill>
                  <a:prstClr val="black"/>
                </a:solidFill>
              </a:rPr>
              <a:t>summing </a:t>
            </a:r>
            <a:r>
              <a:rPr lang="en-US" dirty="0">
                <a:solidFill>
                  <a:prstClr val="black"/>
                </a:solidFill>
              </a:rPr>
              <a:t>attractive and repulsive GVFs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Phase 2:  Determine GVF weighting functions that improve obstacle avoidance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Phase 3: Demonstrate GVF obstacle avoidance with ground robot experiments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4952" y="482722"/>
            <a:ext cx="2813198" cy="54182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257377" y="5883301"/>
            <a:ext cx="3287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Straight path vector field guidance with obstacle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536268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740" y="4676505"/>
            <a:ext cx="7937757" cy="2076994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62FACE6-FA45-4862-8B65-6B713CC13617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5397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Unmanned Aerial System (UAS)</a:t>
            </a:r>
          </a:p>
          <a:p>
            <a:r>
              <a:rPr lang="en-US" dirty="0"/>
              <a:t>Aircraft</a:t>
            </a:r>
          </a:p>
          <a:p>
            <a:pPr lvl="1"/>
            <a:r>
              <a:rPr lang="en-US" dirty="0"/>
              <a:t>Fixed wing</a:t>
            </a:r>
          </a:p>
          <a:p>
            <a:pPr lvl="1"/>
            <a:r>
              <a:rPr lang="en-US" dirty="0"/>
              <a:t>Rotorcraft</a:t>
            </a:r>
          </a:p>
          <a:p>
            <a:r>
              <a:rPr lang="en-US" dirty="0" smtClean="0"/>
              <a:t>Radio /Transmitter</a:t>
            </a:r>
            <a:endParaRPr lang="en-US" dirty="0"/>
          </a:p>
          <a:p>
            <a:r>
              <a:rPr lang="en-US" dirty="0"/>
              <a:t>Ground Station</a:t>
            </a:r>
          </a:p>
          <a:p>
            <a:r>
              <a:rPr lang="en-US" dirty="0"/>
              <a:t>Autopilot</a:t>
            </a:r>
          </a:p>
          <a:p>
            <a:pPr lvl="1"/>
            <a:r>
              <a:rPr lang="en-US" dirty="0"/>
              <a:t>Navigation</a:t>
            </a:r>
          </a:p>
          <a:p>
            <a:pPr lvl="1"/>
            <a:r>
              <a:rPr lang="en-US" dirty="0"/>
              <a:t>Guidance</a:t>
            </a:r>
          </a:p>
          <a:p>
            <a:pPr lvl="1"/>
            <a:r>
              <a:rPr lang="en-US" dirty="0"/>
              <a:t>Control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8797" y="241300"/>
            <a:ext cx="3967843" cy="4173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984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2649" y="667526"/>
            <a:ext cx="2879217" cy="227054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62FACE6-FA45-4862-8B65-6B713CC13617}"/>
              </a:ext>
            </a:extLst>
          </p:cNvPr>
          <p:cNvSpPr txBox="1">
            <a:spLocks/>
          </p:cNvSpPr>
          <p:nvPr/>
        </p:nvSpPr>
        <p:spPr>
          <a:xfrm>
            <a:off x="838199" y="1825625"/>
            <a:ext cx="6705885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Guidance Methods</a:t>
            </a:r>
          </a:p>
          <a:p>
            <a:r>
              <a:rPr lang="en-US" dirty="0"/>
              <a:t>[</a:t>
            </a:r>
            <a:r>
              <a:rPr lang="en-US" dirty="0" err="1" smtClean="0"/>
              <a:t>Sujit</a:t>
            </a:r>
            <a:r>
              <a:rPr lang="en-US" dirty="0" smtClean="0"/>
              <a:t> et al., </a:t>
            </a:r>
            <a:r>
              <a:rPr lang="en-US" dirty="0"/>
              <a:t>2014]</a:t>
            </a:r>
          </a:p>
          <a:p>
            <a:pPr lvl="1"/>
            <a:r>
              <a:rPr lang="en-US" dirty="0"/>
              <a:t>Guidance provides heading reference commands</a:t>
            </a:r>
          </a:p>
          <a:p>
            <a:pPr lvl="1"/>
            <a:r>
              <a:rPr lang="en-US" dirty="0"/>
              <a:t>Waypoints, path following</a:t>
            </a:r>
          </a:p>
          <a:p>
            <a:pPr lvl="1"/>
            <a:r>
              <a:rPr lang="en-US" dirty="0"/>
              <a:t>Accurate and robust to disturbances</a:t>
            </a:r>
          </a:p>
          <a:p>
            <a:pPr lvl="1"/>
            <a:r>
              <a:rPr lang="en-US" dirty="0"/>
              <a:t>Vector field provided best performance</a:t>
            </a:r>
          </a:p>
          <a:p>
            <a:r>
              <a:rPr lang="en-US" dirty="0"/>
              <a:t>[Nelson et al., 2005]</a:t>
            </a:r>
          </a:p>
          <a:p>
            <a:pPr lvl="1"/>
            <a:r>
              <a:rPr lang="en-US" dirty="0"/>
              <a:t>Lyapunov vector field primitives</a:t>
            </a:r>
          </a:p>
          <a:p>
            <a:pPr lvl="1"/>
            <a:r>
              <a:rPr lang="en-US" dirty="0"/>
              <a:t>Asymptotically approach curve</a:t>
            </a:r>
          </a:p>
          <a:p>
            <a:pPr lvl="1"/>
            <a:r>
              <a:rPr lang="en-US" dirty="0"/>
              <a:t>Stitch paths together for complex behavior</a:t>
            </a:r>
          </a:p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BB7C825-4687-42EC-8736-C59D8B1D543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4008" y="3889891"/>
            <a:ext cx="4647916" cy="210721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F501F52-80F4-4B77-AE78-2948814E3A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4089" y="611593"/>
            <a:ext cx="2567835" cy="238241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18004" y="3026828"/>
            <a:ext cx="3085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 UAV guidance along path via vector field [</a:t>
            </a:r>
            <a:r>
              <a:rPr lang="en-US" i="1" dirty="0" err="1"/>
              <a:t>Sujit</a:t>
            </a:r>
            <a:r>
              <a:rPr lang="en-US" i="1" dirty="0"/>
              <a:t>, 2014]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544084" y="5942553"/>
            <a:ext cx="46479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 </a:t>
            </a:r>
            <a:r>
              <a:rPr lang="en-US" i="1" dirty="0" err="1"/>
              <a:t>Lyapunov</a:t>
            </a:r>
            <a:r>
              <a:rPr lang="en-US" i="1" dirty="0"/>
              <a:t> vector field path primitives [Nelson et al, 2005]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645206" y="3026827"/>
            <a:ext cx="25467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Switching primitives guidance for UAV [Nelson et al, 2005]</a:t>
            </a:r>
          </a:p>
        </p:txBody>
      </p:sp>
    </p:spTree>
    <p:extLst>
      <p:ext uri="{BB962C8B-B14F-4D97-AF65-F5344CB8AC3E}">
        <p14:creationId xmlns:p14="http://schemas.microsoft.com/office/powerpoint/2010/main" val="1938094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964936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[Griffiths, 2006]</a:t>
            </a:r>
          </a:p>
          <a:p>
            <a:pPr lvl="1"/>
            <a:r>
              <a:rPr lang="en-US" dirty="0"/>
              <a:t>Expanded Nelson ‘s method for arbitrary paths</a:t>
            </a:r>
          </a:p>
          <a:p>
            <a:pPr lvl="1"/>
            <a:endParaRPr lang="en-US" dirty="0"/>
          </a:p>
          <a:p>
            <a:r>
              <a:rPr lang="en-US" dirty="0"/>
              <a:t>[Frew, 2007a]</a:t>
            </a:r>
          </a:p>
          <a:p>
            <a:pPr lvl="1"/>
            <a:r>
              <a:rPr lang="en-US" dirty="0"/>
              <a:t>Modify </a:t>
            </a:r>
            <a:r>
              <a:rPr lang="en-US" dirty="0" smtClean="0"/>
              <a:t>existing field </a:t>
            </a:r>
            <a:endParaRPr lang="en-US" dirty="0"/>
          </a:p>
          <a:p>
            <a:pPr lvl="1"/>
            <a:r>
              <a:rPr lang="en-US" dirty="0"/>
              <a:t>Non-linear coordinate transformation</a:t>
            </a:r>
          </a:p>
          <a:p>
            <a:endParaRPr lang="en-US" dirty="0"/>
          </a:p>
          <a:p>
            <a:r>
              <a:rPr lang="en-US" dirty="0"/>
              <a:t>[Frew, 2007b]</a:t>
            </a:r>
          </a:p>
          <a:p>
            <a:pPr lvl="1"/>
            <a:r>
              <a:rPr lang="en-US" dirty="0"/>
              <a:t>Modify field shape via position estimate covariance matrix</a:t>
            </a:r>
          </a:p>
          <a:p>
            <a:pPr lvl="1"/>
            <a:r>
              <a:rPr lang="en-US" dirty="0"/>
              <a:t>Standoff tracking uncertain targets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494CA5-FE7A-42D9-B81A-E3336125A9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314" y="0"/>
            <a:ext cx="2940670" cy="27667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ABCE8D-DDAA-44F5-AD88-A66925948A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1692" y="3585191"/>
            <a:ext cx="2579936" cy="25406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887166B-27D4-4CA9-A0F5-5E3CE71A19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1628" y="3601219"/>
            <a:ext cx="3315235" cy="25406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68932" y="2702468"/>
            <a:ext cx="3823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Lyapunov</a:t>
            </a:r>
            <a:r>
              <a:rPr lang="en-US" i="1" dirty="0"/>
              <a:t> vector field guidance along curved path [Griffiths, 2006]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76320" y="6039065"/>
            <a:ext cx="5840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Non-linear coordinate transformation of stable circular </a:t>
            </a:r>
            <a:r>
              <a:rPr lang="en-US" i="1" dirty="0" err="1"/>
              <a:t>Lyapunov</a:t>
            </a:r>
            <a:r>
              <a:rPr lang="en-US" i="1" dirty="0"/>
              <a:t> vector field [</a:t>
            </a:r>
            <a:r>
              <a:rPr lang="en-US" i="1" dirty="0" err="1"/>
              <a:t>Frew</a:t>
            </a:r>
            <a:r>
              <a:rPr lang="en-US" i="1" dirty="0"/>
              <a:t> 2007]</a:t>
            </a:r>
          </a:p>
        </p:txBody>
      </p:sp>
    </p:spTree>
    <p:extLst>
      <p:ext uri="{BB962C8B-B14F-4D97-AF65-F5344CB8AC3E}">
        <p14:creationId xmlns:p14="http://schemas.microsoft.com/office/powerpoint/2010/main" val="246742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3776669"/>
              </p:ext>
            </p:extLst>
          </p:nvPr>
        </p:nvGraphicFramePr>
        <p:xfrm>
          <a:off x="9643882" y="4155994"/>
          <a:ext cx="2548118" cy="25481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6" name="Acrobat Document" r:id="rId4" imgW="3428913" imgH="3428768" progId="AcroExch.Document.DC">
                  <p:embed/>
                </p:oleObj>
              </mc:Choice>
              <mc:Fallback>
                <p:oleObj name="Acrobat Document" r:id="rId4" imgW="3428913" imgH="3428768" progId="AcroExch.Document.DC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643882" y="4155994"/>
                        <a:ext cx="2548118" cy="25481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904" y="537259"/>
            <a:ext cx="2925736" cy="2925736"/>
          </a:xfrm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7309" y="3664040"/>
            <a:ext cx="2994041" cy="2994041"/>
          </a:xfrm>
          <a:prstGeom prst="rect">
            <a:avLst/>
          </a:prstGeom>
          <a:ln>
            <a:noFill/>
          </a:ln>
        </p:spPr>
      </p:pic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9613764"/>
              </p:ext>
            </p:extLst>
          </p:nvPr>
        </p:nvGraphicFramePr>
        <p:xfrm>
          <a:off x="9495747" y="925841"/>
          <a:ext cx="2696253" cy="26962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7" name="Acrobat Document" r:id="rId8" imgW="3428913" imgH="3428768" progId="AcroExch.Document.DC">
                  <p:embed/>
                </p:oleObj>
              </mc:Choice>
              <mc:Fallback>
                <p:oleObj name="Acrobat Document" r:id="rId8" imgW="3428913" imgH="3428768" progId="AcroExch.Document.DC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495747" y="925841"/>
                        <a:ext cx="2696253" cy="26962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0DA53DD-B7E3-4080-82A5-95767B3F4966}"/>
              </a:ext>
            </a:extLst>
          </p:cNvPr>
          <p:cNvSpPr txBox="1">
            <a:spLocks/>
          </p:cNvSpPr>
          <p:nvPr/>
        </p:nvSpPr>
        <p:spPr>
          <a:xfrm>
            <a:off x="189276" y="1842142"/>
            <a:ext cx="5964936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[</a:t>
            </a:r>
            <a:r>
              <a:rPr lang="en-US" dirty="0" err="1"/>
              <a:t>Goncalves</a:t>
            </a:r>
            <a:r>
              <a:rPr lang="en-US" dirty="0"/>
              <a:t> et al, 2009]</a:t>
            </a:r>
          </a:p>
          <a:p>
            <a:pPr lvl="1"/>
            <a:r>
              <a:rPr lang="en-US" dirty="0"/>
              <a:t>N-dimensional vector field</a:t>
            </a:r>
          </a:p>
          <a:p>
            <a:pPr lvl="1"/>
            <a:r>
              <a:rPr lang="en-US" dirty="0"/>
              <a:t>Converge and follows a path</a:t>
            </a:r>
          </a:p>
          <a:p>
            <a:pPr lvl="2"/>
            <a:r>
              <a:rPr lang="en-US" dirty="0"/>
              <a:t>Static</a:t>
            </a:r>
          </a:p>
          <a:p>
            <a:pPr lvl="2"/>
            <a:r>
              <a:rPr lang="en-US" dirty="0"/>
              <a:t>Time varying</a:t>
            </a:r>
          </a:p>
          <a:p>
            <a:pPr lvl="1"/>
            <a:r>
              <a:rPr lang="en-US" dirty="0"/>
              <a:t>Intersection of (n-1) surfaces</a:t>
            </a:r>
          </a:p>
          <a:p>
            <a:pPr lvl="1"/>
            <a:r>
              <a:rPr lang="en-US" dirty="0"/>
              <a:t>Surfaces defined by implicit functions</a:t>
            </a:r>
          </a:p>
          <a:p>
            <a:pPr lvl="2"/>
            <a:r>
              <a:rPr lang="en-US" dirty="0"/>
              <a:t>First order partials differentiable </a:t>
            </a:r>
          </a:p>
          <a:p>
            <a:pPr lvl="2"/>
            <a:r>
              <a:rPr lang="en-US" dirty="0"/>
              <a:t>Bounded second order partials</a:t>
            </a:r>
          </a:p>
          <a:p>
            <a:r>
              <a:rPr lang="en-US" dirty="0"/>
              <a:t>[</a:t>
            </a:r>
            <a:r>
              <a:rPr lang="en-US" dirty="0" err="1"/>
              <a:t>Goncalves</a:t>
            </a:r>
            <a:r>
              <a:rPr lang="en-US" dirty="0"/>
              <a:t> et al, 2010a]</a:t>
            </a:r>
          </a:p>
          <a:p>
            <a:pPr lvl="1"/>
            <a:r>
              <a:rPr lang="en-US" dirty="0"/>
              <a:t>Experimental validation (2d,3d robotic systems)</a:t>
            </a:r>
          </a:p>
          <a:p>
            <a:r>
              <a:rPr lang="en-US" dirty="0"/>
              <a:t>[</a:t>
            </a:r>
            <a:r>
              <a:rPr lang="en-US" dirty="0" err="1"/>
              <a:t>Goncalves</a:t>
            </a:r>
            <a:r>
              <a:rPr lang="en-US" dirty="0"/>
              <a:t> et al, 2010b]</a:t>
            </a:r>
          </a:p>
          <a:p>
            <a:pPr lvl="1"/>
            <a:r>
              <a:rPr lang="en-US" dirty="0"/>
              <a:t>Stability proofs of vector field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8684" y="174679"/>
            <a:ext cx="5347670" cy="716304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8408550" y="2269362"/>
            <a:ext cx="114510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8424101" y="5186520"/>
            <a:ext cx="114510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218297" y="1661703"/>
            <a:ext cx="12185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 smtClean="0"/>
              <a:t>VF</a:t>
            </a:r>
          </a:p>
          <a:p>
            <a:pPr algn="ctr"/>
            <a:endParaRPr lang="en-CA" sz="2400" dirty="0" smtClean="0"/>
          </a:p>
          <a:p>
            <a:pPr algn="ctr"/>
            <a:r>
              <a:rPr lang="en-CA" sz="2400" dirty="0" smtClean="0"/>
              <a:t>Process</a:t>
            </a:r>
            <a:endParaRPr lang="en-US" sz="2400" dirty="0"/>
          </a:p>
        </p:txBody>
      </p:sp>
      <p:sp>
        <p:nvSpPr>
          <p:cNvPr id="20" name="TextBox 19"/>
          <p:cNvSpPr txBox="1"/>
          <p:nvPr/>
        </p:nvSpPr>
        <p:spPr>
          <a:xfrm>
            <a:off x="8298991" y="4724538"/>
            <a:ext cx="12185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 smtClean="0"/>
              <a:t>VF</a:t>
            </a:r>
          </a:p>
          <a:p>
            <a:pPr algn="ctr"/>
            <a:endParaRPr lang="en-CA" sz="2400" dirty="0" smtClean="0"/>
          </a:p>
          <a:p>
            <a:pPr algn="ctr"/>
            <a:r>
              <a:rPr lang="en-CA" sz="2400" dirty="0" smtClean="0"/>
              <a:t>Process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6151662" y="6470690"/>
            <a:ext cx="5812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Circular vector field converging at intersection of surfaces</a:t>
            </a:r>
            <a:endParaRPr lang="en-US" i="1" dirty="0"/>
          </a:p>
        </p:txBody>
      </p:sp>
      <p:sp>
        <p:nvSpPr>
          <p:cNvPr id="22" name="TextBox 21"/>
          <p:cNvSpPr txBox="1"/>
          <p:nvPr/>
        </p:nvSpPr>
        <p:spPr>
          <a:xfrm>
            <a:off x="5966918" y="3360613"/>
            <a:ext cx="6059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Straight path vector field converging at intersection of surfaces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681233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118" y="5575807"/>
            <a:ext cx="1967668" cy="84886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613" y="5480030"/>
            <a:ext cx="2099569" cy="45661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765" y="6071963"/>
            <a:ext cx="2505264" cy="42403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8412" y="2096605"/>
            <a:ext cx="3471091" cy="340789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38082" y="2096605"/>
            <a:ext cx="3460360" cy="345581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54260" y="2096606"/>
            <a:ext cx="3493095" cy="3407898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09389" y="5523623"/>
            <a:ext cx="2789053" cy="495951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30008" y="6087741"/>
            <a:ext cx="708290" cy="38956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626607" y="6118685"/>
            <a:ext cx="727193" cy="358616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753979" y="1549662"/>
            <a:ext cx="10599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Normalized Convergence	</a:t>
            </a:r>
            <a:r>
              <a:rPr lang="en-CA" dirty="0"/>
              <a:t>  </a:t>
            </a:r>
            <a:r>
              <a:rPr lang="en-CA" dirty="0" smtClean="0"/>
              <a:t>                 Normalized Circulation		  Total Field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27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723" y="365125"/>
            <a:ext cx="10515600" cy="1325563"/>
          </a:xfrm>
        </p:spPr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3299" y="1707462"/>
            <a:ext cx="4749615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[Wilhelm et al. 2017]</a:t>
            </a:r>
          </a:p>
          <a:p>
            <a:pPr lvl="1"/>
            <a:r>
              <a:rPr lang="en-US" dirty="0"/>
              <a:t>Loiter moving target</a:t>
            </a:r>
          </a:p>
          <a:p>
            <a:pPr lvl="1"/>
            <a:r>
              <a:rPr lang="en-US" dirty="0"/>
              <a:t>Reduced steady-state error in comparison to </a:t>
            </a:r>
            <a:r>
              <a:rPr lang="en-US" dirty="0" err="1"/>
              <a:t>Lyapunov</a:t>
            </a:r>
            <a:endParaRPr lang="en-US" dirty="0"/>
          </a:p>
          <a:p>
            <a:pPr lvl="1"/>
            <a:r>
              <a:rPr lang="en-US" dirty="0"/>
              <a:t>Obstacle Avoidance</a:t>
            </a:r>
          </a:p>
          <a:p>
            <a:pPr lvl="2"/>
            <a:r>
              <a:rPr lang="en-US" dirty="0"/>
              <a:t>Goal field tracked target ground vehicle </a:t>
            </a:r>
          </a:p>
          <a:p>
            <a:pPr lvl="2"/>
            <a:r>
              <a:rPr lang="en-US" dirty="0"/>
              <a:t>Repulsive fields representing obstacles</a:t>
            </a:r>
          </a:p>
          <a:p>
            <a:pPr lvl="2"/>
            <a:r>
              <a:rPr lang="en-US" dirty="0"/>
              <a:t>Fields summed resulting in </a:t>
            </a:r>
            <a:r>
              <a:rPr lang="en-US" dirty="0" smtClean="0"/>
              <a:t>guidance</a:t>
            </a:r>
          </a:p>
          <a:p>
            <a:pPr lvl="2"/>
            <a:r>
              <a:rPr lang="en-CA" dirty="0" smtClean="0"/>
              <a:t>Did not consider circulation to improve obstacle avoidance</a:t>
            </a:r>
          </a:p>
          <a:p>
            <a:pPr lvl="2"/>
            <a:r>
              <a:rPr lang="en-CA" dirty="0" smtClean="0"/>
              <a:t>Did not address singularities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941" y="3443794"/>
            <a:ext cx="3991735" cy="28352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9352" y="210396"/>
            <a:ext cx="3842648" cy="301141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6316" y="357578"/>
            <a:ext cx="3744582" cy="271704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736316" y="3091397"/>
            <a:ext cx="6190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GVF and </a:t>
            </a:r>
            <a:r>
              <a:rPr lang="en-US" i="1" dirty="0" err="1"/>
              <a:t>Lyapunov</a:t>
            </a:r>
            <a:r>
              <a:rPr lang="en-US" i="1" dirty="0"/>
              <a:t> tracking a ground target [Wilhelm et al.]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17713" y="6211669"/>
            <a:ext cx="4704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UAV tracking a ground target and avoiding obstacles [Wilhelm et al.]</a:t>
            </a:r>
          </a:p>
        </p:txBody>
      </p:sp>
    </p:spTree>
    <p:extLst>
      <p:ext uri="{BB962C8B-B14F-4D97-AF65-F5344CB8AC3E}">
        <p14:creationId xmlns:p14="http://schemas.microsoft.com/office/powerpoint/2010/main" val="1345874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21699</TotalTime>
  <Words>1876</Words>
  <Application>Microsoft Office PowerPoint</Application>
  <PresentationFormat>Widescreen</PresentationFormat>
  <Paragraphs>322</Paragraphs>
  <Slides>20</Slides>
  <Notes>12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Acrobat Document</vt:lpstr>
      <vt:lpstr>A Proposal for a Parameterized Circulating Vector Field Guidance for Fixed Wing Unmanned Aerial Vehicles</vt:lpstr>
      <vt:lpstr>Introduction</vt:lpstr>
      <vt:lpstr>Problem Statement and Objectives</vt:lpstr>
      <vt:lpstr>Literature Review</vt:lpstr>
      <vt:lpstr>Literature Review</vt:lpstr>
      <vt:lpstr>Literature Review</vt:lpstr>
      <vt:lpstr>Literature Review</vt:lpstr>
      <vt:lpstr>Literature Review</vt:lpstr>
      <vt:lpstr>Literature Review</vt:lpstr>
      <vt:lpstr>Phase 1 Overview:</vt:lpstr>
      <vt:lpstr>Phase 2 Overview :</vt:lpstr>
      <vt:lpstr>Phase 3 Overview :</vt:lpstr>
      <vt:lpstr>Success Criteria</vt:lpstr>
      <vt:lpstr>Timeline</vt:lpstr>
      <vt:lpstr>Thanks</vt:lpstr>
      <vt:lpstr>Photo Sources</vt:lpstr>
      <vt:lpstr>Citations</vt:lpstr>
      <vt:lpstr>Appendix</vt:lpstr>
      <vt:lpstr>Appendix</vt:lpstr>
      <vt:lpstr>PowerPoint Presentation</vt:lpstr>
    </vt:vector>
  </TitlesOfParts>
  <Company>Ohio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Clem, Garrett</dc:creator>
  <cp:lastModifiedBy>Clem, Garrett</cp:lastModifiedBy>
  <cp:revision>91</cp:revision>
  <dcterms:created xsi:type="dcterms:W3CDTF">2017-12-15T01:14:08Z</dcterms:created>
  <dcterms:modified xsi:type="dcterms:W3CDTF">2018-02-10T23:07:53Z</dcterms:modified>
</cp:coreProperties>
</file>

<file path=docProps/thumbnail.jpeg>
</file>